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6858000" cx="12188950"/>
  <p:notesSz cx="6858000" cy="9144000"/>
  <p:embeddedFontLst>
    <p:embeddedFont>
      <p:font typeface="Inter"/>
      <p:regular r:id="rId12"/>
      <p:bold r:id="rId13"/>
      <p:italic r:id="rId14"/>
      <p:boldItalic r:id="rId15"/>
    </p:embeddedFont>
    <p:embeddedFont>
      <p:font typeface="Lexend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18" roundtripDataSignature="AMtx7mjzPzUeG6djuJVEoeBq1wMWq1Tc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Inter-bold.fntdata"/><Relationship Id="rId12" Type="http://schemas.openxmlformats.org/officeDocument/2006/relationships/font" Target="fonts/Inter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Inter-boldItalic.fntdata"/><Relationship Id="rId14" Type="http://schemas.openxmlformats.org/officeDocument/2006/relationships/font" Target="fonts/Inter-italic.fntdata"/><Relationship Id="rId17" Type="http://schemas.openxmlformats.org/officeDocument/2006/relationships/font" Target="fonts/Lexend-bold.fntdata"/><Relationship Id="rId16" Type="http://schemas.openxmlformats.org/officeDocument/2006/relationships/font" Target="fonts/Lexen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cb390cd0f4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3cb390cd0f4_0_17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cb390cd0f4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g3cb390cd0f4_0_2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cb390cd0f4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3cb390cd0f4_0_8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cb390cd0f4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3cb390cd0f4_0_30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9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1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1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2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2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3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3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3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3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5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5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Relationship Id="rId4" Type="http://schemas.openxmlformats.org/officeDocument/2006/relationships/image" Target="../media/image7.png"/><Relationship Id="rId11" Type="http://schemas.openxmlformats.org/officeDocument/2006/relationships/image" Target="../media/image3.png"/><Relationship Id="rId10" Type="http://schemas.openxmlformats.org/officeDocument/2006/relationships/image" Target="../media/image11.png"/><Relationship Id="rId9" Type="http://schemas.openxmlformats.org/officeDocument/2006/relationships/image" Target="../media/image4.png"/><Relationship Id="rId5" Type="http://schemas.openxmlformats.org/officeDocument/2006/relationships/image" Target="../media/image17.png"/><Relationship Id="rId6" Type="http://schemas.openxmlformats.org/officeDocument/2006/relationships/image" Target="../media/image6.png"/><Relationship Id="rId7" Type="http://schemas.openxmlformats.org/officeDocument/2006/relationships/image" Target="../media/image15.png"/><Relationship Id="rId8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5.png"/><Relationship Id="rId5" Type="http://schemas.openxmlformats.org/officeDocument/2006/relationships/image" Target="../media/image29.png"/><Relationship Id="rId6" Type="http://schemas.openxmlformats.org/officeDocument/2006/relationships/image" Target="../media/image13.png"/><Relationship Id="rId7" Type="http://schemas.openxmlformats.org/officeDocument/2006/relationships/image" Target="../media/image19.png"/><Relationship Id="rId8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3.png"/><Relationship Id="rId5" Type="http://schemas.openxmlformats.org/officeDocument/2006/relationships/image" Target="../media/image10.png"/><Relationship Id="rId6" Type="http://schemas.openxmlformats.org/officeDocument/2006/relationships/image" Target="../media/image14.png"/><Relationship Id="rId7" Type="http://schemas.openxmlformats.org/officeDocument/2006/relationships/image" Target="../media/image21.png"/><Relationship Id="rId8" Type="http://schemas.openxmlformats.org/officeDocument/2006/relationships/image" Target="../media/image2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8.png"/><Relationship Id="rId4" Type="http://schemas.openxmlformats.org/officeDocument/2006/relationships/image" Target="../media/image20.png"/><Relationship Id="rId9" Type="http://schemas.openxmlformats.org/officeDocument/2006/relationships/image" Target="../media/image30.png"/><Relationship Id="rId5" Type="http://schemas.openxmlformats.org/officeDocument/2006/relationships/image" Target="../media/image25.png"/><Relationship Id="rId6" Type="http://schemas.openxmlformats.org/officeDocument/2006/relationships/image" Target="../media/image24.png"/><Relationship Id="rId7" Type="http://schemas.openxmlformats.org/officeDocument/2006/relationships/image" Target="../media/image22.jpg"/><Relationship Id="rId8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-26" y="0"/>
            <a:ext cx="12189000" cy="6858000"/>
          </a:xfrm>
          <a:prstGeom prst="rect">
            <a:avLst/>
          </a:prstGeom>
          <a:gradFill>
            <a:gsLst>
              <a:gs pos="0">
                <a:srgbClr val="195D82"/>
              </a:gs>
              <a:gs pos="40000">
                <a:srgbClr val="2486BC"/>
              </a:gs>
              <a:gs pos="100000">
                <a:srgbClr val="7663CF"/>
              </a:gs>
            </a:gsLst>
            <a:lin ang="8100000" scaled="0"/>
          </a:gra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 txBox="1"/>
          <p:nvPr/>
        </p:nvSpPr>
        <p:spPr>
          <a:xfrm>
            <a:off x="1319563" y="3653120"/>
            <a:ext cx="9445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3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Laboratório de Pesquisa em Blockchain e suas Aplicações</a:t>
            </a:r>
            <a:endParaRPr sz="2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7807638" y="5775187"/>
            <a:ext cx="13293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950" u="none" cap="none" strike="noStrike">
                <a:solidFill>
                  <a:srgbClr val="DDEBF7"/>
                </a:solidFill>
                <a:latin typeface="Inter"/>
                <a:ea typeface="Inter"/>
                <a:cs typeface="Inter"/>
                <a:sym typeface="Inter"/>
              </a:rPr>
              <a:t>NC2A</a:t>
            </a:r>
            <a:endParaRPr sz="33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87" name="Google Shape;87;p1" title="logo_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9203" y="2221875"/>
            <a:ext cx="3625074" cy="114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2013" y="5544938"/>
            <a:ext cx="1225276" cy="100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"/>
          <p:cNvPicPr preferRelativeResize="0"/>
          <p:nvPr/>
        </p:nvPicPr>
        <p:blipFill rotWithShape="1">
          <a:blip r:embed="rId5">
            <a:alphaModFix/>
          </a:blip>
          <a:srcRect b="0" l="4100" r="25797" t="0"/>
          <a:stretch/>
        </p:blipFill>
        <p:spPr>
          <a:xfrm>
            <a:off x="4791675" y="5518650"/>
            <a:ext cx="2501576" cy="10593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 txBox="1"/>
          <p:nvPr>
            <p:ph idx="12" type="sldNum"/>
          </p:nvPr>
        </p:nvSpPr>
        <p:spPr>
          <a:xfrm>
            <a:off x="9872023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6F6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/>
          <p:nvPr/>
        </p:nvSpPr>
        <p:spPr>
          <a:xfrm>
            <a:off x="0" y="0"/>
            <a:ext cx="12189000" cy="861900"/>
          </a:xfrm>
          <a:prstGeom prst="rect">
            <a:avLst/>
          </a:prstGeom>
          <a:gradFill>
            <a:gsLst>
              <a:gs pos="0">
                <a:srgbClr val="7663CF"/>
              </a:gs>
              <a:gs pos="67000">
                <a:srgbClr val="2486BC"/>
              </a:gs>
              <a:gs pos="100000">
                <a:srgbClr val="195D82"/>
              </a:gs>
            </a:gsLst>
            <a:lin ang="80993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2"/>
          <p:cNvSpPr txBox="1"/>
          <p:nvPr/>
        </p:nvSpPr>
        <p:spPr>
          <a:xfrm>
            <a:off x="548643" y="94299"/>
            <a:ext cx="35319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Linhas de Pesquisa</a:t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548640" y="466728"/>
            <a:ext cx="11091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u="none" cap="none" strike="noStrike">
                <a:solidFill>
                  <a:srgbClr val="DDEBF7"/>
                </a:solidFill>
                <a:latin typeface="Lexend"/>
                <a:ea typeface="Lexend"/>
                <a:cs typeface="Lexend"/>
                <a:sym typeface="Lexend"/>
              </a:rPr>
              <a:t>Oito eixos que orientam as investigações do LabChain</a:t>
            </a:r>
            <a:endParaRPr sz="18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8" name="Google Shape;98;p2"/>
          <p:cNvSpPr/>
          <p:nvPr/>
        </p:nvSpPr>
        <p:spPr>
          <a:xfrm>
            <a:off x="548650" y="1219150"/>
            <a:ext cx="2616300" cy="2344800"/>
          </a:xfrm>
          <a:prstGeom prst="roundRect">
            <a:avLst>
              <a:gd fmla="val 8000" name="adj"/>
            </a:avLst>
          </a:prstGeom>
          <a:solidFill>
            <a:srgbClr val="FFFFFF"/>
          </a:solidFill>
          <a:ln>
            <a:noFill/>
          </a:ln>
          <a:effectLst>
            <a:outerShdw blurRad="342900" rotWithShape="0" dir="5220000" dist="76200">
              <a:srgbClr val="C2BAEA">
                <a:alpha val="29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9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719739" y="1902279"/>
            <a:ext cx="23118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50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Fundamentos e Infraestrutura de Blockchain</a:t>
            </a:r>
            <a:endParaRPr sz="16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719689" y="2547607"/>
            <a:ext cx="23118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4A5568"/>
                </a:solidFill>
                <a:latin typeface="Inter"/>
                <a:ea typeface="Inter"/>
                <a:cs typeface="Inter"/>
                <a:sym typeface="Inter"/>
              </a:rPr>
              <a:t>Arquiteturas públicas, privadas e híbridas, consenso, escalabilidade e soluções off-chain.</a:t>
            </a:r>
            <a:endParaRPr sz="16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1" name="Google Shape;101;p2"/>
          <p:cNvSpPr/>
          <p:nvPr/>
        </p:nvSpPr>
        <p:spPr>
          <a:xfrm>
            <a:off x="3373800" y="1219150"/>
            <a:ext cx="2616300" cy="2344800"/>
          </a:xfrm>
          <a:prstGeom prst="roundRect">
            <a:avLst>
              <a:gd fmla="val 8000" name="adj"/>
            </a:avLst>
          </a:prstGeom>
          <a:solidFill>
            <a:srgbClr val="FFFFFF"/>
          </a:solidFill>
          <a:ln>
            <a:noFill/>
          </a:ln>
          <a:effectLst>
            <a:outerShdw blurRad="342900" rotWithShape="0" dir="5220000" dist="76200">
              <a:srgbClr val="C2BAEA">
                <a:alpha val="29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2" name="Google Shape;102;p2"/>
          <p:cNvSpPr txBox="1"/>
          <p:nvPr/>
        </p:nvSpPr>
        <p:spPr>
          <a:xfrm>
            <a:off x="3544882" y="1932179"/>
            <a:ext cx="2311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50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Desenvolvimento Seguro de Contratos Inteligentes</a:t>
            </a:r>
            <a:endParaRPr sz="16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3" name="Google Shape;103;p2"/>
          <p:cNvSpPr txBox="1"/>
          <p:nvPr/>
        </p:nvSpPr>
        <p:spPr>
          <a:xfrm>
            <a:off x="3544832" y="2428010"/>
            <a:ext cx="23118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4A5568"/>
                </a:solidFill>
                <a:latin typeface="Inter"/>
                <a:ea typeface="Inter"/>
                <a:cs typeface="Inter"/>
                <a:sym typeface="Inter"/>
              </a:rPr>
              <a:t>Projeto e verificação de contratos com foco em segurança, auditabilidade e boas práticas.</a:t>
            </a:r>
            <a:endParaRPr sz="16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4" name="Google Shape;104;p2"/>
          <p:cNvSpPr/>
          <p:nvPr/>
        </p:nvSpPr>
        <p:spPr>
          <a:xfrm>
            <a:off x="6198949" y="1219150"/>
            <a:ext cx="2616300" cy="2344800"/>
          </a:xfrm>
          <a:prstGeom prst="roundRect">
            <a:avLst>
              <a:gd fmla="val 8000" name="adj"/>
            </a:avLst>
          </a:prstGeom>
          <a:solidFill>
            <a:srgbClr val="FFFFFF"/>
          </a:solidFill>
          <a:ln>
            <a:noFill/>
          </a:ln>
          <a:effectLst>
            <a:outerShdw blurRad="342900" rotWithShape="0" dir="5220000" dist="76200">
              <a:srgbClr val="C2BAEA">
                <a:alpha val="29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6370025" y="1932179"/>
            <a:ext cx="2311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50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Criptomoedas e Modelos Criptoeconômicos</a:t>
            </a:r>
            <a:endParaRPr sz="16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6" name="Google Shape;106;p2"/>
          <p:cNvSpPr txBox="1"/>
          <p:nvPr/>
        </p:nvSpPr>
        <p:spPr>
          <a:xfrm>
            <a:off x="6369975" y="2428010"/>
            <a:ext cx="2311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4A5568"/>
                </a:solidFill>
                <a:latin typeface="Inter"/>
                <a:ea typeface="Inter"/>
                <a:cs typeface="Inter"/>
                <a:sym typeface="Inter"/>
              </a:rPr>
              <a:t>Tokenização, stablecoins, DeFi, governança e impactos econômicos de ativos digitais.</a:t>
            </a:r>
            <a:endParaRPr sz="16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9024099" y="1219150"/>
            <a:ext cx="2616300" cy="2344800"/>
          </a:xfrm>
          <a:prstGeom prst="roundRect">
            <a:avLst>
              <a:gd fmla="val 8000" name="adj"/>
            </a:avLst>
          </a:prstGeom>
          <a:solidFill>
            <a:srgbClr val="FFFFFF"/>
          </a:solidFill>
          <a:ln>
            <a:noFill/>
          </a:ln>
          <a:effectLst>
            <a:outerShdw blurRad="342900" rotWithShape="0" dir="5220000" dist="76200">
              <a:srgbClr val="C2BAEA">
                <a:alpha val="29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8" name="Google Shape;108;p2"/>
          <p:cNvSpPr txBox="1"/>
          <p:nvPr/>
        </p:nvSpPr>
        <p:spPr>
          <a:xfrm>
            <a:off x="9195168" y="1932179"/>
            <a:ext cx="23118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50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Sistemas Distribuídos e Governança Descentralizada</a:t>
            </a:r>
            <a:endParaRPr sz="16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9" name="Google Shape;109;p2"/>
          <p:cNvSpPr txBox="1"/>
          <p:nvPr/>
        </p:nvSpPr>
        <p:spPr>
          <a:xfrm>
            <a:off x="9195118" y="2627339"/>
            <a:ext cx="2311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4A5568"/>
                </a:solidFill>
                <a:latin typeface="Inter"/>
                <a:ea typeface="Inter"/>
                <a:cs typeface="Inter"/>
                <a:sym typeface="Inter"/>
              </a:rPr>
              <a:t>Interoperabilidade, identidade digital e mecanismos de governança distribuída.</a:t>
            </a:r>
            <a:endParaRPr sz="16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548600" y="3774582"/>
            <a:ext cx="2616300" cy="2344800"/>
          </a:xfrm>
          <a:prstGeom prst="roundRect">
            <a:avLst>
              <a:gd fmla="val 8000" name="adj"/>
            </a:avLst>
          </a:prstGeom>
          <a:solidFill>
            <a:srgbClr val="FFFFFF"/>
          </a:solidFill>
          <a:ln>
            <a:noFill/>
          </a:ln>
          <a:effectLst>
            <a:outerShdw blurRad="342900" rotWithShape="0" dir="5220000" dist="76200">
              <a:srgbClr val="C2BAEA">
                <a:alpha val="29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1" name="Google Shape;111;p2"/>
          <p:cNvSpPr txBox="1"/>
          <p:nvPr/>
        </p:nvSpPr>
        <p:spPr>
          <a:xfrm>
            <a:off x="719689" y="4513116"/>
            <a:ext cx="2311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50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Aplicações Setoriais da Tecnologia Blockchain</a:t>
            </a:r>
            <a:endParaRPr sz="16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2" name="Google Shape;112;p2"/>
          <p:cNvSpPr txBox="1"/>
          <p:nvPr/>
        </p:nvSpPr>
        <p:spPr>
          <a:xfrm>
            <a:off x="719677" y="5088675"/>
            <a:ext cx="2311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4A5568"/>
                </a:solidFill>
                <a:latin typeface="Inter"/>
                <a:ea typeface="Inter"/>
                <a:cs typeface="Inter"/>
                <a:sym typeface="Inter"/>
              </a:rPr>
              <a:t>Soluções para saúde, educação, finanças, setor público e energia.</a:t>
            </a:r>
            <a:endParaRPr sz="16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3" name="Google Shape;113;p2"/>
          <p:cNvSpPr/>
          <p:nvPr/>
        </p:nvSpPr>
        <p:spPr>
          <a:xfrm>
            <a:off x="3373750" y="3774582"/>
            <a:ext cx="2616300" cy="2344800"/>
          </a:xfrm>
          <a:prstGeom prst="roundRect">
            <a:avLst>
              <a:gd fmla="val 8000" name="adj"/>
            </a:avLst>
          </a:prstGeom>
          <a:solidFill>
            <a:srgbClr val="FFFFFF"/>
          </a:solidFill>
          <a:ln>
            <a:noFill/>
          </a:ln>
          <a:effectLst>
            <a:outerShdw blurRad="342900" rotWithShape="0" dir="5220000" dist="76200">
              <a:srgbClr val="C2BAEA">
                <a:alpha val="29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3544832" y="4513116"/>
            <a:ext cx="2311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50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Estudos Sociotécnicos e Mineração de Repositórios</a:t>
            </a:r>
            <a:endParaRPr sz="16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3544820" y="5088675"/>
            <a:ext cx="2311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4A5568"/>
                </a:solidFill>
                <a:latin typeface="Inter"/>
                <a:ea typeface="Inter"/>
                <a:cs typeface="Inter"/>
                <a:sym typeface="Inter"/>
              </a:rPr>
              <a:t>Análise de comunidades Web3, contratos inteligentes e dados de repositórios.</a:t>
            </a:r>
            <a:endParaRPr sz="16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6" name="Google Shape;116;p2"/>
          <p:cNvSpPr/>
          <p:nvPr/>
        </p:nvSpPr>
        <p:spPr>
          <a:xfrm>
            <a:off x="6198899" y="3774582"/>
            <a:ext cx="2616300" cy="2344800"/>
          </a:xfrm>
          <a:prstGeom prst="roundRect">
            <a:avLst>
              <a:gd fmla="val 8000" name="adj"/>
            </a:avLst>
          </a:prstGeom>
          <a:solidFill>
            <a:srgbClr val="FFFFFF"/>
          </a:solidFill>
          <a:ln>
            <a:noFill/>
          </a:ln>
          <a:effectLst>
            <a:outerShdw blurRad="342900" rotWithShape="0" dir="5220000" dist="76200">
              <a:srgbClr val="C2BAEA">
                <a:alpha val="29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6369975" y="4513116"/>
            <a:ext cx="2311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50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Aspectos Regulatórios, Éticos e Jurídicos</a:t>
            </a:r>
            <a:endParaRPr sz="16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6369963" y="5088675"/>
            <a:ext cx="2311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4A5568"/>
                </a:solidFill>
                <a:latin typeface="Inter"/>
                <a:ea typeface="Inter"/>
                <a:cs typeface="Inter"/>
                <a:sym typeface="Inter"/>
              </a:rPr>
              <a:t>Desafios legais e regulatórios da adoção de blockchain e ativos digitais.</a:t>
            </a:r>
            <a:endParaRPr sz="16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9" name="Google Shape;119;p2"/>
          <p:cNvSpPr/>
          <p:nvPr/>
        </p:nvSpPr>
        <p:spPr>
          <a:xfrm>
            <a:off x="9024049" y="3774582"/>
            <a:ext cx="2616300" cy="2344800"/>
          </a:xfrm>
          <a:prstGeom prst="roundRect">
            <a:avLst>
              <a:gd fmla="val 8000" name="adj"/>
            </a:avLst>
          </a:prstGeom>
          <a:solidFill>
            <a:srgbClr val="FFFFFF"/>
          </a:solidFill>
          <a:ln>
            <a:noFill/>
          </a:ln>
          <a:effectLst>
            <a:outerShdw blurRad="342900" rotWithShape="0" dir="5220000" dist="76200">
              <a:srgbClr val="C2BAEA">
                <a:alpha val="29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9195118" y="4513116"/>
            <a:ext cx="23118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50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Inovação, Empreendedorismo e Transferência Tecnológica</a:t>
            </a:r>
            <a:endParaRPr sz="16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9195118" y="5278037"/>
            <a:ext cx="2311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4A5568"/>
                </a:solidFill>
                <a:latin typeface="Inter"/>
                <a:ea typeface="Inter"/>
                <a:cs typeface="Inter"/>
                <a:sym typeface="Inter"/>
              </a:rPr>
              <a:t>Modelos de negócio, spin-offs, parcerias e prototipação de soluções.</a:t>
            </a:r>
            <a:endParaRPr sz="16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22" name="Google Shape;12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050" y="1371693"/>
            <a:ext cx="481157" cy="505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8223" y="1371693"/>
            <a:ext cx="481157" cy="505214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6486510" y="1371693"/>
            <a:ext cx="481157" cy="505214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125" name="Google Shape;125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276006" y="1371693"/>
            <a:ext cx="481157" cy="505214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126" name="Google Shape;126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3050" y="3948771"/>
            <a:ext cx="481157" cy="505214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127" name="Google Shape;127;p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78223" y="3948771"/>
            <a:ext cx="481157" cy="505214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128" name="Google Shape;128;p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386697" y="3992446"/>
            <a:ext cx="481157" cy="505214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129" name="Google Shape;129;p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9195181" y="3950321"/>
            <a:ext cx="481157" cy="505214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130" name="Google Shape;130;p2"/>
          <p:cNvPicPr preferRelativeResize="0"/>
          <p:nvPr/>
        </p:nvPicPr>
        <p:blipFill>
          <a:blip r:embed="rId11">
            <a:alphaModFix amt="49000"/>
          </a:blip>
          <a:stretch>
            <a:fillRect/>
          </a:stretch>
        </p:blipFill>
        <p:spPr>
          <a:xfrm>
            <a:off x="213850" y="6270200"/>
            <a:ext cx="1099814" cy="346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"/>
          <p:cNvSpPr txBox="1"/>
          <p:nvPr>
            <p:ph idx="12" type="sldNum"/>
          </p:nvPr>
        </p:nvSpPr>
        <p:spPr>
          <a:xfrm>
            <a:off x="9941788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6F6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cb390cd0f4_0_170"/>
          <p:cNvSpPr/>
          <p:nvPr/>
        </p:nvSpPr>
        <p:spPr>
          <a:xfrm>
            <a:off x="0" y="0"/>
            <a:ext cx="12189000" cy="861900"/>
          </a:xfrm>
          <a:prstGeom prst="rect">
            <a:avLst/>
          </a:prstGeom>
          <a:gradFill>
            <a:gsLst>
              <a:gs pos="0">
                <a:srgbClr val="7663CF"/>
              </a:gs>
              <a:gs pos="67000">
                <a:srgbClr val="2486BC"/>
              </a:gs>
              <a:gs pos="100000">
                <a:srgbClr val="195D82"/>
              </a:gs>
            </a:gsLst>
            <a:lin ang="80993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g3cb390cd0f4_0_170"/>
          <p:cNvSpPr txBox="1"/>
          <p:nvPr/>
        </p:nvSpPr>
        <p:spPr>
          <a:xfrm>
            <a:off x="548650" y="94300"/>
            <a:ext cx="5032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Cases &amp; Parcerias Estratégicas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8" name="Google Shape;138;g3cb390cd0f4_0_170"/>
          <p:cNvSpPr txBox="1"/>
          <p:nvPr/>
        </p:nvSpPr>
        <p:spPr>
          <a:xfrm>
            <a:off x="548650" y="466727"/>
            <a:ext cx="11091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DDEBF7"/>
                </a:solidFill>
                <a:latin typeface="Lexend"/>
                <a:ea typeface="Lexend"/>
                <a:cs typeface="Lexend"/>
                <a:sym typeface="Lexend"/>
              </a:rPr>
              <a:t>Soluções desenvolvidas a partir das pesquisas do LabChain</a:t>
            </a:r>
            <a:endParaRPr>
              <a:solidFill>
                <a:srgbClr val="DDEBF7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DDEBF7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DEBF7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9" name="Google Shape;139;g3cb390cd0f4_0_170"/>
          <p:cNvSpPr/>
          <p:nvPr/>
        </p:nvSpPr>
        <p:spPr>
          <a:xfrm>
            <a:off x="438713" y="2215961"/>
            <a:ext cx="2076900" cy="2422500"/>
          </a:xfrm>
          <a:prstGeom prst="roundRect">
            <a:avLst>
              <a:gd fmla="val 8000" name="adj"/>
            </a:avLst>
          </a:prstGeom>
          <a:solidFill>
            <a:srgbClr val="FFFFFF"/>
          </a:solidFill>
          <a:ln>
            <a:noFill/>
          </a:ln>
          <a:effectLst>
            <a:outerShdw blurRad="272195" rotWithShape="0" dir="5220000" dist="60488">
              <a:srgbClr val="C2BAEA">
                <a:alpha val="29000"/>
              </a:srgbClr>
            </a:outerShdw>
          </a:effectLst>
        </p:spPr>
        <p:txBody>
          <a:bodyPr anchorCtr="0" anchor="ctr" bIns="36275" lIns="72575" spcFirstLastPara="1" rIns="72575" wrap="square" tIns="36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508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0" name="Google Shape;140;g3cb390cd0f4_0_170"/>
          <p:cNvSpPr txBox="1"/>
          <p:nvPr/>
        </p:nvSpPr>
        <p:spPr>
          <a:xfrm>
            <a:off x="574475" y="3305489"/>
            <a:ext cx="18351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6275" lIns="72575" spcFirstLastPara="1" rIns="72575" wrap="square" tIns="36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83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Docstone</a:t>
            </a:r>
            <a:endParaRPr sz="146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1" name="Google Shape;141;g3cb390cd0f4_0_170"/>
          <p:cNvSpPr txBox="1"/>
          <p:nvPr/>
        </p:nvSpPr>
        <p:spPr>
          <a:xfrm>
            <a:off x="574484" y="3607393"/>
            <a:ext cx="1835100" cy="7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6275" lIns="72575" spcFirstLastPara="1" rIns="72575" wrap="square" tIns="36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3">
                <a:solidFill>
                  <a:srgbClr val="4A5568"/>
                </a:solidFill>
                <a:latin typeface="Inter"/>
                <a:ea typeface="Inter"/>
                <a:cs typeface="Inter"/>
                <a:sym typeface="Inter"/>
              </a:rPr>
              <a:t>Arquitetura blockchain para registro e verificação de documentos e ativos digitais.</a:t>
            </a:r>
            <a:endParaRPr sz="1064">
              <a:solidFill>
                <a:srgbClr val="4A556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descr="docstone.png" id="142" name="Google Shape;142;g3cb390cd0f4_0_170"/>
          <p:cNvPicPr preferRelativeResize="0"/>
          <p:nvPr/>
        </p:nvPicPr>
        <p:blipFill rotWithShape="1">
          <a:blip r:embed="rId3">
            <a:alphaModFix/>
          </a:blip>
          <a:srcRect b="19523" l="0" r="0" t="15549"/>
          <a:stretch/>
        </p:blipFill>
        <p:spPr>
          <a:xfrm>
            <a:off x="438713" y="2211113"/>
            <a:ext cx="2076900" cy="884100"/>
          </a:xfrm>
          <a:prstGeom prst="round2Same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pic>
      <p:sp>
        <p:nvSpPr>
          <p:cNvPr id="143" name="Google Shape;143;g3cb390cd0f4_0_170"/>
          <p:cNvSpPr/>
          <p:nvPr/>
        </p:nvSpPr>
        <p:spPr>
          <a:xfrm>
            <a:off x="7364636" y="2218379"/>
            <a:ext cx="2076900" cy="2422500"/>
          </a:xfrm>
          <a:prstGeom prst="roundRect">
            <a:avLst>
              <a:gd fmla="val 8000" name="adj"/>
            </a:avLst>
          </a:prstGeom>
          <a:solidFill>
            <a:srgbClr val="FFFFFF"/>
          </a:solidFill>
          <a:ln>
            <a:noFill/>
          </a:ln>
          <a:effectLst>
            <a:outerShdw blurRad="272195" rotWithShape="0" dir="5220000" dist="60488">
              <a:srgbClr val="C2BAEA">
                <a:alpha val="29000"/>
              </a:srgbClr>
            </a:outerShdw>
          </a:effectLst>
        </p:spPr>
        <p:txBody>
          <a:bodyPr anchorCtr="0" anchor="ctr" bIns="36275" lIns="72575" spcFirstLastPara="1" rIns="72575" wrap="square" tIns="36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508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4" name="Google Shape;144;g3cb390cd0f4_0_170"/>
          <p:cNvSpPr txBox="1"/>
          <p:nvPr/>
        </p:nvSpPr>
        <p:spPr>
          <a:xfrm>
            <a:off x="7500398" y="3307908"/>
            <a:ext cx="18351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6275" lIns="72575" spcFirstLastPara="1" rIns="72575" wrap="square" tIns="36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54"/>
              <a:buNone/>
            </a:pPr>
            <a:r>
              <a:rPr b="1" lang="en-US" sz="1183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Miriam</a:t>
            </a:r>
            <a:endParaRPr b="1" sz="1183">
              <a:solidFill>
                <a:srgbClr val="195D8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5" name="Google Shape;145;g3cb390cd0f4_0_170"/>
          <p:cNvSpPr txBox="1"/>
          <p:nvPr/>
        </p:nvSpPr>
        <p:spPr>
          <a:xfrm>
            <a:off x="7500407" y="3609812"/>
            <a:ext cx="1835100" cy="8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6275" lIns="72575" spcFirstLastPara="1" rIns="72575" wrap="square" tIns="36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54"/>
              <a:buNone/>
            </a:pPr>
            <a:r>
              <a:rPr lang="en-US" sz="1053">
                <a:solidFill>
                  <a:srgbClr val="4A5568"/>
                </a:solidFill>
                <a:latin typeface="Inter"/>
                <a:ea typeface="Inter"/>
                <a:cs typeface="Inter"/>
                <a:sym typeface="Inter"/>
              </a:rPr>
              <a:t>Aplicação blockchain para registros profissionais de médicos (CFM). Transparência e imutabilidade.</a:t>
            </a:r>
            <a:endParaRPr sz="1053">
              <a:solidFill>
                <a:srgbClr val="4A556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descr="docstone.png" id="146" name="Google Shape;146;g3cb390cd0f4_0_170"/>
          <p:cNvPicPr preferRelativeResize="0"/>
          <p:nvPr/>
        </p:nvPicPr>
        <p:blipFill rotWithShape="1">
          <a:blip r:embed="rId3">
            <a:alphaModFix/>
          </a:blip>
          <a:srcRect b="19523" l="0" r="0" t="15549"/>
          <a:stretch/>
        </p:blipFill>
        <p:spPr>
          <a:xfrm>
            <a:off x="7364636" y="2213531"/>
            <a:ext cx="2076900" cy="884100"/>
          </a:xfrm>
          <a:prstGeom prst="round2SameRect">
            <a:avLst>
              <a:gd fmla="val 21972" name="adj1"/>
              <a:gd fmla="val 0" name="adj2"/>
            </a:avLst>
          </a:prstGeom>
          <a:noFill/>
          <a:ln>
            <a:noFill/>
          </a:ln>
        </p:spPr>
      </p:pic>
      <p:sp>
        <p:nvSpPr>
          <p:cNvPr id="147" name="Google Shape;147;g3cb390cd0f4_0_170"/>
          <p:cNvSpPr/>
          <p:nvPr/>
        </p:nvSpPr>
        <p:spPr>
          <a:xfrm>
            <a:off x="9673277" y="2220798"/>
            <a:ext cx="2076900" cy="2422500"/>
          </a:xfrm>
          <a:prstGeom prst="roundRect">
            <a:avLst>
              <a:gd fmla="val 8000" name="adj"/>
            </a:avLst>
          </a:prstGeom>
          <a:solidFill>
            <a:srgbClr val="FFFFFF"/>
          </a:solidFill>
          <a:ln>
            <a:noFill/>
          </a:ln>
          <a:effectLst>
            <a:outerShdw blurRad="272195" rotWithShape="0" dir="5220000" dist="60488">
              <a:srgbClr val="C2BAEA">
                <a:alpha val="29000"/>
              </a:srgbClr>
            </a:outerShdw>
          </a:effectLst>
        </p:spPr>
        <p:txBody>
          <a:bodyPr anchorCtr="0" anchor="ctr" bIns="36275" lIns="72575" spcFirstLastPara="1" rIns="72575" wrap="square" tIns="36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508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8" name="Google Shape;148;g3cb390cd0f4_0_170"/>
          <p:cNvSpPr txBox="1"/>
          <p:nvPr/>
        </p:nvSpPr>
        <p:spPr>
          <a:xfrm>
            <a:off x="9809039" y="3310326"/>
            <a:ext cx="18351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6275" lIns="72575" spcFirstLastPara="1" rIns="72575" wrap="square" tIns="36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54"/>
              <a:buNone/>
            </a:pPr>
            <a:r>
              <a:rPr b="1" lang="en-US" sz="1183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Web3BlockSet</a:t>
            </a:r>
            <a:endParaRPr b="1" sz="1183">
              <a:solidFill>
                <a:srgbClr val="195D8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9" name="Google Shape;149;g3cb390cd0f4_0_170"/>
          <p:cNvSpPr txBox="1"/>
          <p:nvPr/>
        </p:nvSpPr>
        <p:spPr>
          <a:xfrm>
            <a:off x="9809048" y="3612230"/>
            <a:ext cx="1835100" cy="7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6275" lIns="72575" spcFirstLastPara="1" rIns="72575" wrap="square" tIns="36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54"/>
              <a:buNone/>
            </a:pPr>
            <a:r>
              <a:rPr lang="en-US" sz="1053">
                <a:solidFill>
                  <a:srgbClr val="4A5568"/>
                </a:solidFill>
                <a:latin typeface="Inter"/>
                <a:ea typeface="Inter"/>
                <a:cs typeface="Inter"/>
                <a:sym typeface="Inter"/>
              </a:rPr>
              <a:t>Dataset curado para pesquisa empírica em BOSE, com dashboard interativo.</a:t>
            </a:r>
            <a:endParaRPr sz="1053">
              <a:solidFill>
                <a:srgbClr val="4A556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descr="docstone.png" id="150" name="Google Shape;150;g3cb390cd0f4_0_170"/>
          <p:cNvPicPr preferRelativeResize="0"/>
          <p:nvPr/>
        </p:nvPicPr>
        <p:blipFill rotWithShape="1">
          <a:blip r:embed="rId3">
            <a:alphaModFix/>
          </a:blip>
          <a:srcRect b="19523" l="0" r="0" t="15549"/>
          <a:stretch/>
        </p:blipFill>
        <p:spPr>
          <a:xfrm>
            <a:off x="9673277" y="2215949"/>
            <a:ext cx="2076900" cy="884100"/>
          </a:xfrm>
          <a:prstGeom prst="round2SameRect">
            <a:avLst>
              <a:gd fmla="val 21972" name="adj1"/>
              <a:gd fmla="val 0" name="adj2"/>
            </a:avLst>
          </a:prstGeom>
          <a:noFill/>
          <a:ln>
            <a:noFill/>
          </a:ln>
        </p:spPr>
      </p:pic>
      <p:sp>
        <p:nvSpPr>
          <p:cNvPr id="151" name="Google Shape;151;g3cb390cd0f4_0_170"/>
          <p:cNvSpPr/>
          <p:nvPr/>
        </p:nvSpPr>
        <p:spPr>
          <a:xfrm>
            <a:off x="5055995" y="2224389"/>
            <a:ext cx="2076900" cy="2422500"/>
          </a:xfrm>
          <a:prstGeom prst="roundRect">
            <a:avLst>
              <a:gd fmla="val 8000" name="adj"/>
            </a:avLst>
          </a:prstGeom>
          <a:solidFill>
            <a:srgbClr val="FFFFFF"/>
          </a:solidFill>
          <a:ln>
            <a:noFill/>
          </a:ln>
          <a:effectLst>
            <a:outerShdw blurRad="272195" rotWithShape="0" dir="5220000" dist="60488">
              <a:srgbClr val="C2BAEA">
                <a:alpha val="29000"/>
              </a:srgbClr>
            </a:outerShdw>
          </a:effectLst>
        </p:spPr>
        <p:txBody>
          <a:bodyPr anchorCtr="0" anchor="ctr" bIns="36275" lIns="72575" spcFirstLastPara="1" rIns="72575" wrap="square" tIns="36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508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2" name="Google Shape;152;g3cb390cd0f4_0_170"/>
          <p:cNvSpPr txBox="1"/>
          <p:nvPr/>
        </p:nvSpPr>
        <p:spPr>
          <a:xfrm>
            <a:off x="5191757" y="3313918"/>
            <a:ext cx="18351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6275" lIns="72575" spcFirstLastPara="1" rIns="72575" wrap="square" tIns="36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54"/>
              <a:buNone/>
            </a:pPr>
            <a:r>
              <a:rPr b="1" lang="en-US" sz="1183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JoBis</a:t>
            </a:r>
            <a:endParaRPr b="1" sz="1183">
              <a:solidFill>
                <a:srgbClr val="195D8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3" name="Google Shape;153;g3cb390cd0f4_0_170"/>
          <p:cNvSpPr txBox="1"/>
          <p:nvPr/>
        </p:nvSpPr>
        <p:spPr>
          <a:xfrm>
            <a:off x="5191766" y="3615822"/>
            <a:ext cx="1835100" cy="8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6275" lIns="72575" spcFirstLastPara="1" rIns="72575" wrap="square" tIns="36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54"/>
              <a:buNone/>
            </a:pPr>
            <a:r>
              <a:rPr lang="en-US" sz="1053">
                <a:solidFill>
                  <a:srgbClr val="4A5568"/>
                </a:solidFill>
                <a:latin typeface="Inter"/>
                <a:ea typeface="Inter"/>
                <a:cs typeface="Inter"/>
                <a:sym typeface="Inter"/>
              </a:rPr>
              <a:t>Plataforma blockchain com criptomoeda lastreada em real (1:1) para fomentar o ecossistema cearense.</a:t>
            </a:r>
            <a:endParaRPr sz="1053">
              <a:solidFill>
                <a:srgbClr val="4A556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descr="docstone.png" id="154" name="Google Shape;154;g3cb390cd0f4_0_170"/>
          <p:cNvPicPr preferRelativeResize="0"/>
          <p:nvPr/>
        </p:nvPicPr>
        <p:blipFill rotWithShape="1">
          <a:blip r:embed="rId3">
            <a:alphaModFix/>
          </a:blip>
          <a:srcRect b="19523" l="0" r="0" t="15549"/>
          <a:stretch/>
        </p:blipFill>
        <p:spPr>
          <a:xfrm>
            <a:off x="5055995" y="2219541"/>
            <a:ext cx="2076900" cy="884100"/>
          </a:xfrm>
          <a:prstGeom prst="round2SameRect">
            <a:avLst>
              <a:gd fmla="val 21972" name="adj1"/>
              <a:gd fmla="val 0" name="adj2"/>
            </a:avLst>
          </a:prstGeom>
          <a:noFill/>
          <a:ln>
            <a:noFill/>
          </a:ln>
        </p:spPr>
      </p:pic>
      <p:pic>
        <p:nvPicPr>
          <p:cNvPr descr="miriam.png" id="155" name="Google Shape;155;g3cb390cd0f4_0_170"/>
          <p:cNvPicPr preferRelativeResize="0"/>
          <p:nvPr/>
        </p:nvPicPr>
        <p:blipFill rotWithShape="1">
          <a:blip r:embed="rId4">
            <a:alphaModFix/>
          </a:blip>
          <a:srcRect b="17536" l="0" r="0" t="17536"/>
          <a:stretch/>
        </p:blipFill>
        <p:spPr>
          <a:xfrm>
            <a:off x="7364636" y="2215960"/>
            <a:ext cx="2076900" cy="884100"/>
          </a:xfrm>
          <a:prstGeom prst="round2Same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pic>
      <p:pic>
        <p:nvPicPr>
          <p:cNvPr descr="web3blockset.png" id="156" name="Google Shape;156;g3cb390cd0f4_0_170"/>
          <p:cNvPicPr preferRelativeResize="0"/>
          <p:nvPr/>
        </p:nvPicPr>
        <p:blipFill rotWithShape="1">
          <a:blip r:embed="rId5">
            <a:alphaModFix/>
          </a:blip>
          <a:srcRect b="22095" l="0" r="0" t="12973"/>
          <a:stretch/>
        </p:blipFill>
        <p:spPr>
          <a:xfrm>
            <a:off x="9673277" y="2211124"/>
            <a:ext cx="2076900" cy="884100"/>
          </a:xfrm>
          <a:prstGeom prst="round2Same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pic>
      <p:pic>
        <p:nvPicPr>
          <p:cNvPr descr="jobis.png" id="157" name="Google Shape;157;g3cb390cd0f4_0_170"/>
          <p:cNvPicPr preferRelativeResize="0"/>
          <p:nvPr/>
        </p:nvPicPr>
        <p:blipFill rotWithShape="1">
          <a:blip r:embed="rId6">
            <a:alphaModFix/>
          </a:blip>
          <a:srcRect b="21186" l="0" r="0" t="13882"/>
          <a:stretch/>
        </p:blipFill>
        <p:spPr>
          <a:xfrm>
            <a:off x="5055995" y="2217134"/>
            <a:ext cx="2076900" cy="884100"/>
          </a:xfrm>
          <a:prstGeom prst="round2Same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pic>
      <p:sp>
        <p:nvSpPr>
          <p:cNvPr id="158" name="Google Shape;158;g3cb390cd0f4_0_170"/>
          <p:cNvSpPr/>
          <p:nvPr/>
        </p:nvSpPr>
        <p:spPr>
          <a:xfrm>
            <a:off x="2747354" y="2219588"/>
            <a:ext cx="2076900" cy="2422500"/>
          </a:xfrm>
          <a:prstGeom prst="roundRect">
            <a:avLst>
              <a:gd fmla="val 8000" name="adj"/>
            </a:avLst>
          </a:prstGeom>
          <a:solidFill>
            <a:srgbClr val="FFFFFF"/>
          </a:solidFill>
          <a:ln>
            <a:noFill/>
          </a:ln>
          <a:effectLst>
            <a:outerShdw blurRad="272195" rotWithShape="0" dir="5220000" dist="60488">
              <a:srgbClr val="C2BAEA">
                <a:alpha val="29000"/>
              </a:srgbClr>
            </a:outerShdw>
          </a:effectLst>
        </p:spPr>
        <p:txBody>
          <a:bodyPr anchorCtr="0" anchor="ctr" bIns="36275" lIns="72575" spcFirstLastPara="1" rIns="72575" wrap="square" tIns="36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508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9" name="Google Shape;159;g3cb390cd0f4_0_170"/>
          <p:cNvSpPr txBox="1"/>
          <p:nvPr/>
        </p:nvSpPr>
        <p:spPr>
          <a:xfrm>
            <a:off x="2883116" y="3309117"/>
            <a:ext cx="18351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6275" lIns="72575" spcFirstLastPara="1" rIns="72575" wrap="square" tIns="36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54"/>
              <a:buNone/>
            </a:pPr>
            <a:r>
              <a:rPr b="1" lang="en-US" sz="1183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Chatbot Inteligente</a:t>
            </a:r>
            <a:endParaRPr b="1" sz="1183">
              <a:solidFill>
                <a:srgbClr val="195D8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0" name="Google Shape;160;g3cb390cd0f4_0_170"/>
          <p:cNvSpPr txBox="1"/>
          <p:nvPr/>
        </p:nvSpPr>
        <p:spPr>
          <a:xfrm>
            <a:off x="2883125" y="3611021"/>
            <a:ext cx="1835100" cy="7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6275" lIns="72575" spcFirstLastPara="1" rIns="72575" wrap="square" tIns="36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54"/>
              <a:buNone/>
            </a:pPr>
            <a:r>
              <a:rPr lang="en-US" sz="1053">
                <a:solidFill>
                  <a:srgbClr val="4A5568"/>
                </a:solidFill>
                <a:latin typeface="Inter"/>
                <a:ea typeface="Inter"/>
                <a:cs typeface="Inter"/>
                <a:sym typeface="Inter"/>
              </a:rPr>
              <a:t>Assistente IA para exploração de métricas de desempenho de redes blockchain em tempo real.</a:t>
            </a:r>
            <a:endParaRPr sz="1053">
              <a:solidFill>
                <a:srgbClr val="4A556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descr="docstone.png" id="161" name="Google Shape;161;g3cb390cd0f4_0_170"/>
          <p:cNvPicPr preferRelativeResize="0"/>
          <p:nvPr/>
        </p:nvPicPr>
        <p:blipFill rotWithShape="1">
          <a:blip r:embed="rId3">
            <a:alphaModFix/>
          </a:blip>
          <a:srcRect b="19523" l="0" r="0" t="15549"/>
          <a:stretch/>
        </p:blipFill>
        <p:spPr>
          <a:xfrm>
            <a:off x="2747354" y="2214740"/>
            <a:ext cx="2076900" cy="884100"/>
          </a:xfrm>
          <a:prstGeom prst="round2SameRect">
            <a:avLst>
              <a:gd fmla="val 21972" name="adj1"/>
              <a:gd fmla="val 0" name="adj2"/>
            </a:avLst>
          </a:prstGeom>
          <a:noFill/>
          <a:ln>
            <a:noFill/>
          </a:ln>
        </p:spPr>
      </p:pic>
      <p:pic>
        <p:nvPicPr>
          <p:cNvPr descr="chatbot.png" id="162" name="Google Shape;162;g3cb390cd0f4_0_170"/>
          <p:cNvPicPr preferRelativeResize="0"/>
          <p:nvPr/>
        </p:nvPicPr>
        <p:blipFill rotWithShape="1">
          <a:blip r:embed="rId7">
            <a:alphaModFix/>
          </a:blip>
          <a:srcRect b="18154" l="0" r="0" t="16914"/>
          <a:stretch/>
        </p:blipFill>
        <p:spPr>
          <a:xfrm>
            <a:off x="2747354" y="2211124"/>
            <a:ext cx="2076900" cy="884100"/>
          </a:xfrm>
          <a:prstGeom prst="round2Same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pic>
      <p:pic>
        <p:nvPicPr>
          <p:cNvPr id="163" name="Google Shape;163;g3cb390cd0f4_0_170"/>
          <p:cNvPicPr preferRelativeResize="0"/>
          <p:nvPr/>
        </p:nvPicPr>
        <p:blipFill>
          <a:blip r:embed="rId8">
            <a:alphaModFix amt="49000"/>
          </a:blip>
          <a:stretch>
            <a:fillRect/>
          </a:stretch>
        </p:blipFill>
        <p:spPr>
          <a:xfrm>
            <a:off x="213850" y="6270200"/>
            <a:ext cx="1099814" cy="346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g3cb390cd0f4_0_170"/>
          <p:cNvSpPr txBox="1"/>
          <p:nvPr>
            <p:ph idx="12" type="sldNum"/>
          </p:nvPr>
        </p:nvSpPr>
        <p:spPr>
          <a:xfrm>
            <a:off x="9941788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6F6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cb390cd0f4_0_253"/>
          <p:cNvSpPr/>
          <p:nvPr/>
        </p:nvSpPr>
        <p:spPr>
          <a:xfrm>
            <a:off x="0" y="0"/>
            <a:ext cx="12189000" cy="861900"/>
          </a:xfrm>
          <a:prstGeom prst="rect">
            <a:avLst/>
          </a:prstGeom>
          <a:gradFill>
            <a:gsLst>
              <a:gs pos="0">
                <a:srgbClr val="7663CF"/>
              </a:gs>
              <a:gs pos="67000">
                <a:srgbClr val="2486BC"/>
              </a:gs>
              <a:gs pos="100000">
                <a:srgbClr val="195D82"/>
              </a:gs>
            </a:gsLst>
            <a:lin ang="80993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g3cb390cd0f4_0_253"/>
          <p:cNvSpPr txBox="1"/>
          <p:nvPr/>
        </p:nvSpPr>
        <p:spPr>
          <a:xfrm>
            <a:off x="548658" y="210400"/>
            <a:ext cx="74943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Potenciais Áreas de Cooperação com o BNB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1" name="Google Shape;171;g3cb390cd0f4_0_253"/>
          <p:cNvSpPr/>
          <p:nvPr/>
        </p:nvSpPr>
        <p:spPr>
          <a:xfrm>
            <a:off x="1848750" y="1270425"/>
            <a:ext cx="8491500" cy="679200"/>
          </a:xfrm>
          <a:prstGeom prst="roundRect">
            <a:avLst>
              <a:gd fmla="val 27150" name="adj"/>
            </a:avLst>
          </a:prstGeom>
          <a:solidFill>
            <a:srgbClr val="FFFFFF"/>
          </a:solidFill>
          <a:ln>
            <a:noFill/>
          </a:ln>
          <a:effectLst>
            <a:outerShdw blurRad="261213" rotWithShape="0" dir="5220000" dist="58047">
              <a:srgbClr val="C2BAEA">
                <a:alpha val="29000"/>
              </a:srgbClr>
            </a:outerShdw>
          </a:effectLst>
        </p:spPr>
        <p:txBody>
          <a:bodyPr anchorCtr="0" anchor="ctr" bIns="34825" lIns="69650" spcFirstLastPara="1" rIns="69650" wrap="square" tIns="34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747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2" name="Google Shape;172;g3cb390cd0f4_0_253"/>
          <p:cNvSpPr txBox="1"/>
          <p:nvPr/>
        </p:nvSpPr>
        <p:spPr>
          <a:xfrm>
            <a:off x="2650612" y="1392461"/>
            <a:ext cx="7081200" cy="2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825" lIns="69650" spcFirstLastPara="1" rIns="69650" wrap="square" tIns="3482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28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Fintech &amp; Serviços Financeiros</a:t>
            </a:r>
            <a:endParaRPr sz="1595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3" name="Google Shape;173;g3cb390cd0f4_0_253"/>
          <p:cNvSpPr txBox="1"/>
          <p:nvPr/>
        </p:nvSpPr>
        <p:spPr>
          <a:xfrm>
            <a:off x="2650612" y="1628030"/>
            <a:ext cx="7081200" cy="2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825" lIns="69650" spcFirstLastPara="1" rIns="69650" wrap="square" tIns="34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38"/>
              <a:buNone/>
            </a:pPr>
            <a:r>
              <a:rPr lang="en-US" sz="1137">
                <a:solidFill>
                  <a:srgbClr val="4A5568"/>
                </a:solidFill>
                <a:latin typeface="Inter"/>
                <a:ea typeface="Inter"/>
                <a:cs typeface="Inter"/>
                <a:sym typeface="Inter"/>
              </a:rPr>
              <a:t>Pesquisa em DeFi, stablecoins, tokenização de ativos e plataformas de pagamento blockchain.</a:t>
            </a:r>
            <a:endParaRPr sz="1137">
              <a:solidFill>
                <a:srgbClr val="4A556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4" name="Google Shape;174;g3cb390cd0f4_0_253"/>
          <p:cNvSpPr/>
          <p:nvPr/>
        </p:nvSpPr>
        <p:spPr>
          <a:xfrm>
            <a:off x="1848750" y="2108640"/>
            <a:ext cx="8491500" cy="679200"/>
          </a:xfrm>
          <a:prstGeom prst="roundRect">
            <a:avLst>
              <a:gd fmla="val 25681" name="adj"/>
            </a:avLst>
          </a:prstGeom>
          <a:solidFill>
            <a:srgbClr val="FFFFFF"/>
          </a:solidFill>
          <a:ln>
            <a:noFill/>
          </a:ln>
          <a:effectLst>
            <a:outerShdw blurRad="261213" rotWithShape="0" dir="5220000" dist="58047">
              <a:srgbClr val="C2BAEA">
                <a:alpha val="29000"/>
              </a:srgbClr>
            </a:outerShdw>
          </a:effectLst>
        </p:spPr>
        <p:txBody>
          <a:bodyPr anchorCtr="0" anchor="ctr" bIns="34825" lIns="69650" spcFirstLastPara="1" rIns="69650" wrap="square" tIns="348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47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5" name="Google Shape;175;g3cb390cd0f4_0_253"/>
          <p:cNvSpPr txBox="1"/>
          <p:nvPr/>
        </p:nvSpPr>
        <p:spPr>
          <a:xfrm>
            <a:off x="2650612" y="2221269"/>
            <a:ext cx="7081200" cy="2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825" lIns="69650" spcFirstLastPara="1" rIns="69650" wrap="square" tIns="348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38"/>
              <a:buNone/>
            </a:pPr>
            <a:r>
              <a:rPr b="1" lang="en-US" sz="1328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Transparência &amp; Governança</a:t>
            </a:r>
            <a:endParaRPr b="1" sz="1328">
              <a:solidFill>
                <a:srgbClr val="195D8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6" name="Google Shape;176;g3cb390cd0f4_0_253"/>
          <p:cNvSpPr txBox="1"/>
          <p:nvPr/>
        </p:nvSpPr>
        <p:spPr>
          <a:xfrm>
            <a:off x="2650600" y="2451991"/>
            <a:ext cx="7081200" cy="2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825" lIns="69650" spcFirstLastPara="1" rIns="69650" wrap="square" tIns="34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38"/>
              <a:buNone/>
            </a:pPr>
            <a:r>
              <a:rPr lang="en-US" sz="1137">
                <a:solidFill>
                  <a:srgbClr val="4A5568"/>
                </a:solidFill>
                <a:latin typeface="Inter"/>
                <a:ea typeface="Inter"/>
                <a:cs typeface="Inter"/>
                <a:sym typeface="Inter"/>
              </a:rPr>
              <a:t>Auditabilidade, rastreabilidade e imutabilidade de registros.</a:t>
            </a:r>
            <a:endParaRPr sz="1137">
              <a:solidFill>
                <a:srgbClr val="4A556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7" name="Google Shape;177;g3cb390cd0f4_0_253"/>
          <p:cNvSpPr/>
          <p:nvPr/>
        </p:nvSpPr>
        <p:spPr>
          <a:xfrm>
            <a:off x="1848750" y="2946840"/>
            <a:ext cx="8491500" cy="679200"/>
          </a:xfrm>
          <a:prstGeom prst="roundRect">
            <a:avLst>
              <a:gd fmla="val 25681" name="adj"/>
            </a:avLst>
          </a:prstGeom>
          <a:solidFill>
            <a:srgbClr val="FFFFFF"/>
          </a:solidFill>
          <a:ln>
            <a:noFill/>
          </a:ln>
          <a:effectLst>
            <a:outerShdw blurRad="261213" rotWithShape="0" dir="5220000" dist="58047">
              <a:srgbClr val="C2BAEA">
                <a:alpha val="29000"/>
              </a:srgbClr>
            </a:outerShdw>
          </a:effectLst>
        </p:spPr>
        <p:txBody>
          <a:bodyPr anchorCtr="0" anchor="ctr" bIns="34825" lIns="69650" spcFirstLastPara="1" rIns="69650" wrap="square" tIns="348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47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8" name="Google Shape;178;g3cb390cd0f4_0_253"/>
          <p:cNvSpPr txBox="1"/>
          <p:nvPr/>
        </p:nvSpPr>
        <p:spPr>
          <a:xfrm>
            <a:off x="2650612" y="3050068"/>
            <a:ext cx="7081200" cy="2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825" lIns="69650" spcFirstLastPara="1" rIns="69650" wrap="square" tIns="348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38"/>
              <a:buNone/>
            </a:pPr>
            <a:r>
              <a:rPr b="1" lang="en-US" sz="1328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Infraestrutura para Crédito e Garantias Digitais</a:t>
            </a:r>
            <a:endParaRPr b="1" sz="1328">
              <a:solidFill>
                <a:srgbClr val="195D8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9" name="Google Shape;179;g3cb390cd0f4_0_253"/>
          <p:cNvSpPr txBox="1"/>
          <p:nvPr/>
        </p:nvSpPr>
        <p:spPr>
          <a:xfrm>
            <a:off x="2650612" y="3275956"/>
            <a:ext cx="7081200" cy="2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825" lIns="69650" spcFirstLastPara="1" rIns="69650" wrap="square" tIns="34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38"/>
              <a:buNone/>
            </a:pPr>
            <a:r>
              <a:rPr lang="en-US" sz="1137">
                <a:solidFill>
                  <a:srgbClr val="4A5568"/>
                </a:solidFill>
                <a:latin typeface="Inter"/>
                <a:ea typeface="Inter"/>
                <a:cs typeface="Inter"/>
                <a:sym typeface="Inter"/>
              </a:rPr>
              <a:t>Tokenização de ativos, registro de garantias e automação de contratos de crédito.</a:t>
            </a:r>
            <a:endParaRPr sz="1137">
              <a:solidFill>
                <a:srgbClr val="4A556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0" name="Google Shape;180;g3cb390cd0f4_0_253"/>
          <p:cNvSpPr/>
          <p:nvPr/>
        </p:nvSpPr>
        <p:spPr>
          <a:xfrm>
            <a:off x="1848750" y="3785049"/>
            <a:ext cx="8491500" cy="679200"/>
          </a:xfrm>
          <a:prstGeom prst="roundRect">
            <a:avLst>
              <a:gd fmla="val 27150" name="adj"/>
            </a:avLst>
          </a:prstGeom>
          <a:solidFill>
            <a:srgbClr val="FFFFFF"/>
          </a:solidFill>
          <a:ln>
            <a:noFill/>
          </a:ln>
          <a:effectLst>
            <a:outerShdw blurRad="261213" rotWithShape="0" dir="5220000" dist="58047">
              <a:srgbClr val="C2BAEA">
                <a:alpha val="29000"/>
              </a:srgbClr>
            </a:outerShdw>
          </a:effectLst>
        </p:spPr>
        <p:txBody>
          <a:bodyPr anchorCtr="0" anchor="ctr" bIns="34825" lIns="69650" spcFirstLastPara="1" rIns="69650" wrap="square" tIns="348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47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1" name="Google Shape;181;g3cb390cd0f4_0_253"/>
          <p:cNvSpPr txBox="1"/>
          <p:nvPr/>
        </p:nvSpPr>
        <p:spPr>
          <a:xfrm>
            <a:off x="2650612" y="3888264"/>
            <a:ext cx="7081200" cy="2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825" lIns="69650" spcFirstLastPara="1" rIns="69650" wrap="square" tIns="348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38"/>
              <a:buNone/>
            </a:pPr>
            <a:r>
              <a:rPr b="1" lang="en-US" sz="1328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Identidade Digital &amp; Inclusão Financeira</a:t>
            </a:r>
            <a:endParaRPr b="1" sz="1328">
              <a:solidFill>
                <a:srgbClr val="195D8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2" name="Google Shape;182;g3cb390cd0f4_0_253"/>
          <p:cNvSpPr txBox="1"/>
          <p:nvPr/>
        </p:nvSpPr>
        <p:spPr>
          <a:xfrm>
            <a:off x="2650612" y="4114152"/>
            <a:ext cx="7081200" cy="2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825" lIns="69650" spcFirstLastPara="1" rIns="69650" wrap="square" tIns="34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38"/>
              <a:buFont typeface="Arial"/>
              <a:buNone/>
            </a:pPr>
            <a:r>
              <a:rPr lang="en-US" sz="1137">
                <a:solidFill>
                  <a:srgbClr val="4A5568"/>
                </a:solidFill>
                <a:latin typeface="Inter"/>
                <a:ea typeface="Inter"/>
                <a:cs typeface="Inter"/>
                <a:sym typeface="Inter"/>
              </a:rPr>
              <a:t>Identidade descentralizada e soluções para ampliar acesso ao crédito.</a:t>
            </a:r>
            <a:endParaRPr sz="1137">
              <a:solidFill>
                <a:srgbClr val="4A556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83" name="Google Shape;183;g3cb390cd0f4_0_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3918" y="1331182"/>
            <a:ext cx="580700" cy="557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3cb390cd0f4_0_253"/>
          <p:cNvPicPr preferRelativeResize="0"/>
          <p:nvPr/>
        </p:nvPicPr>
        <p:blipFill rotWithShape="1">
          <a:blip r:embed="rId4">
            <a:alphaModFix/>
          </a:blip>
          <a:srcRect b="11793" l="15156" r="15379" t="23190"/>
          <a:stretch/>
        </p:blipFill>
        <p:spPr>
          <a:xfrm>
            <a:off x="2092587" y="2266940"/>
            <a:ext cx="403360" cy="362576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g3cb390cd0f4_0_253"/>
          <p:cNvSpPr/>
          <p:nvPr/>
        </p:nvSpPr>
        <p:spPr>
          <a:xfrm>
            <a:off x="1848750" y="4623240"/>
            <a:ext cx="8491500" cy="679200"/>
          </a:xfrm>
          <a:prstGeom prst="roundRect">
            <a:avLst>
              <a:gd fmla="val 24216" name="adj"/>
            </a:avLst>
          </a:prstGeom>
          <a:solidFill>
            <a:srgbClr val="FFFFFF"/>
          </a:solidFill>
          <a:ln>
            <a:noFill/>
          </a:ln>
          <a:effectLst>
            <a:outerShdw blurRad="261213" rotWithShape="0" dir="5220000" dist="58047">
              <a:srgbClr val="C2BAEA">
                <a:alpha val="29000"/>
              </a:srgbClr>
            </a:outerShdw>
          </a:effectLst>
        </p:spPr>
        <p:txBody>
          <a:bodyPr anchorCtr="0" anchor="ctr" bIns="34825" lIns="69650" spcFirstLastPara="1" rIns="69650" wrap="square" tIns="348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47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6" name="Google Shape;186;g3cb390cd0f4_0_253"/>
          <p:cNvSpPr txBox="1"/>
          <p:nvPr/>
        </p:nvSpPr>
        <p:spPr>
          <a:xfrm>
            <a:off x="2650612" y="4726468"/>
            <a:ext cx="7081200" cy="2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825" lIns="69650" spcFirstLastPara="1" rIns="69650" wrap="square" tIns="348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38"/>
              <a:buNone/>
            </a:pPr>
            <a:r>
              <a:rPr b="1" lang="en-US" sz="1328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Segurança &amp; Compliance</a:t>
            </a:r>
            <a:endParaRPr b="1" sz="1328">
              <a:solidFill>
                <a:srgbClr val="195D8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7" name="Google Shape;187;g3cb390cd0f4_0_253"/>
          <p:cNvSpPr txBox="1"/>
          <p:nvPr/>
        </p:nvSpPr>
        <p:spPr>
          <a:xfrm>
            <a:off x="2650612" y="4952356"/>
            <a:ext cx="7081200" cy="2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825" lIns="69650" spcFirstLastPara="1" rIns="69650" wrap="square" tIns="34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38"/>
              <a:buNone/>
            </a:pPr>
            <a:r>
              <a:rPr lang="en-US" sz="1137">
                <a:solidFill>
                  <a:srgbClr val="4A5568"/>
                </a:solidFill>
                <a:latin typeface="Inter"/>
                <a:ea typeface="Inter"/>
                <a:cs typeface="Inter"/>
                <a:sym typeface="Inter"/>
              </a:rPr>
              <a:t>Contratos auditados, LGPD, identidade digital descentralizada e gestão de acessos.</a:t>
            </a:r>
            <a:endParaRPr sz="1137">
              <a:solidFill>
                <a:srgbClr val="4A556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8" name="Google Shape;188;g3cb390cd0f4_0_253"/>
          <p:cNvSpPr/>
          <p:nvPr/>
        </p:nvSpPr>
        <p:spPr>
          <a:xfrm>
            <a:off x="1848750" y="5461448"/>
            <a:ext cx="8491500" cy="679200"/>
          </a:xfrm>
          <a:prstGeom prst="roundRect">
            <a:avLst>
              <a:gd fmla="val 25681" name="adj"/>
            </a:avLst>
          </a:prstGeom>
          <a:solidFill>
            <a:srgbClr val="FFFFFF"/>
          </a:solidFill>
          <a:ln>
            <a:noFill/>
          </a:ln>
          <a:effectLst>
            <a:outerShdw blurRad="261213" rotWithShape="0" dir="5220000" dist="58047">
              <a:srgbClr val="C2BAEA">
                <a:alpha val="29000"/>
              </a:srgbClr>
            </a:outerShdw>
          </a:effectLst>
        </p:spPr>
        <p:txBody>
          <a:bodyPr anchorCtr="0" anchor="ctr" bIns="34825" lIns="69650" spcFirstLastPara="1" rIns="69650" wrap="square" tIns="348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47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9" name="Google Shape;189;g3cb390cd0f4_0_253"/>
          <p:cNvSpPr txBox="1"/>
          <p:nvPr/>
        </p:nvSpPr>
        <p:spPr>
          <a:xfrm>
            <a:off x="2650612" y="5593939"/>
            <a:ext cx="7081200" cy="2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825" lIns="69650" spcFirstLastPara="1" rIns="69650" wrap="square" tIns="348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38"/>
              <a:buNone/>
            </a:pPr>
            <a:r>
              <a:rPr b="1" lang="en-US" sz="1328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Desenvolvimento Regional &amp; ESG</a:t>
            </a:r>
            <a:endParaRPr b="1" sz="1328">
              <a:solidFill>
                <a:srgbClr val="195D8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0" name="Google Shape;190;g3cb390cd0f4_0_253"/>
          <p:cNvSpPr txBox="1"/>
          <p:nvPr/>
        </p:nvSpPr>
        <p:spPr>
          <a:xfrm>
            <a:off x="2650612" y="5819827"/>
            <a:ext cx="7081200" cy="2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825" lIns="69650" spcFirstLastPara="1" rIns="69650" wrap="square" tIns="348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38"/>
              <a:buNone/>
            </a:pPr>
            <a:r>
              <a:rPr lang="en-US" sz="1137">
                <a:solidFill>
                  <a:srgbClr val="4A5568"/>
                </a:solidFill>
                <a:latin typeface="Inter"/>
                <a:ea typeface="Inter"/>
                <a:cs typeface="Inter"/>
                <a:sym typeface="Inter"/>
              </a:rPr>
              <a:t>Rastreabilidade de impacto socioambiental em projetos financiados.</a:t>
            </a:r>
            <a:endParaRPr sz="1137">
              <a:solidFill>
                <a:srgbClr val="4A556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91" name="Google Shape;191;g3cb390cd0f4_0_2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03918" y="4693846"/>
            <a:ext cx="580700" cy="557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g3cb390cd0f4_0_25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48586" y="5556387"/>
            <a:ext cx="491363" cy="4718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g3cb390cd0f4_0_25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03918" y="3040694"/>
            <a:ext cx="580700" cy="49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g3cb390cd0f4_0_25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64825" y="3845813"/>
            <a:ext cx="658884" cy="55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g3cb390cd0f4_0_253"/>
          <p:cNvPicPr preferRelativeResize="0"/>
          <p:nvPr/>
        </p:nvPicPr>
        <p:blipFill>
          <a:blip r:embed="rId9">
            <a:alphaModFix amt="49000"/>
          </a:blip>
          <a:stretch>
            <a:fillRect/>
          </a:stretch>
        </p:blipFill>
        <p:spPr>
          <a:xfrm>
            <a:off x="213850" y="6270200"/>
            <a:ext cx="1099814" cy="346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g3cb390cd0f4_0_253"/>
          <p:cNvSpPr txBox="1"/>
          <p:nvPr>
            <p:ph idx="12" type="sldNum"/>
          </p:nvPr>
        </p:nvSpPr>
        <p:spPr>
          <a:xfrm>
            <a:off x="9941788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6F6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cb390cd0f4_0_80"/>
          <p:cNvSpPr/>
          <p:nvPr/>
        </p:nvSpPr>
        <p:spPr>
          <a:xfrm>
            <a:off x="0" y="0"/>
            <a:ext cx="12189000" cy="861900"/>
          </a:xfrm>
          <a:prstGeom prst="rect">
            <a:avLst/>
          </a:prstGeom>
          <a:gradFill>
            <a:gsLst>
              <a:gs pos="0">
                <a:srgbClr val="7663CF"/>
              </a:gs>
              <a:gs pos="67000">
                <a:srgbClr val="2486BC"/>
              </a:gs>
              <a:gs pos="100000">
                <a:srgbClr val="195D82"/>
              </a:gs>
            </a:gsLst>
            <a:lin ang="80993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g3cb390cd0f4_0_80"/>
          <p:cNvSpPr txBox="1"/>
          <p:nvPr/>
        </p:nvSpPr>
        <p:spPr>
          <a:xfrm>
            <a:off x="548568" y="210399"/>
            <a:ext cx="35319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Membros</a:t>
            </a:r>
            <a:endParaRPr b="1" sz="22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3" name="Google Shape;203;g3cb390cd0f4_0_80"/>
          <p:cNvSpPr/>
          <p:nvPr/>
        </p:nvSpPr>
        <p:spPr>
          <a:xfrm>
            <a:off x="2144877" y="1243568"/>
            <a:ext cx="1935600" cy="2410500"/>
          </a:xfrm>
          <a:prstGeom prst="roundRect">
            <a:avLst>
              <a:gd fmla="val 8000" name="adj"/>
            </a:avLst>
          </a:prstGeom>
          <a:solidFill>
            <a:srgbClr val="FFFFFF"/>
          </a:solidFill>
          <a:ln>
            <a:noFill/>
          </a:ln>
          <a:effectLst>
            <a:outerShdw blurRad="316948" rotWithShape="0" dir="5220000" dist="70433">
              <a:srgbClr val="C2BAEA">
                <a:alpha val="29000"/>
              </a:srgbClr>
            </a:outerShdw>
          </a:effectLst>
        </p:spPr>
        <p:txBody>
          <a:bodyPr anchorCtr="0" anchor="ctr" bIns="42250" lIns="84500" spcFirstLastPara="1" rIns="84500" wrap="square" tIns="422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756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4" name="Google Shape;204;g3cb390cd0f4_0_80"/>
          <p:cNvSpPr txBox="1"/>
          <p:nvPr/>
        </p:nvSpPr>
        <p:spPr>
          <a:xfrm>
            <a:off x="2218961" y="3161702"/>
            <a:ext cx="1777500" cy="2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2250" lIns="84500" spcFirstLastPara="1" rIns="84500" wrap="square" tIns="422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70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Prof. Dr. Jerffeson Souza</a:t>
            </a:r>
            <a:endParaRPr b="1" sz="970">
              <a:solidFill>
                <a:srgbClr val="195D8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05" name="Google Shape;205;g3cb390cd0f4_0_80"/>
          <p:cNvPicPr preferRelativeResize="0"/>
          <p:nvPr/>
        </p:nvPicPr>
        <p:blipFill rotWithShape="1">
          <a:blip r:embed="rId3">
            <a:alphaModFix/>
          </a:blip>
          <a:srcRect b="13374" l="0" r="0" t="0"/>
          <a:stretch/>
        </p:blipFill>
        <p:spPr>
          <a:xfrm>
            <a:off x="2302981" y="1390800"/>
            <a:ext cx="1609200" cy="1615500"/>
          </a:xfrm>
          <a:prstGeom prst="roundRect">
            <a:avLst>
              <a:gd fmla="val 9984" name="adj"/>
            </a:avLst>
          </a:prstGeom>
          <a:noFill/>
          <a:ln>
            <a:noFill/>
          </a:ln>
        </p:spPr>
      </p:pic>
      <p:sp>
        <p:nvSpPr>
          <p:cNvPr id="206" name="Google Shape;206;g3cb390cd0f4_0_80"/>
          <p:cNvSpPr txBox="1"/>
          <p:nvPr/>
        </p:nvSpPr>
        <p:spPr>
          <a:xfrm>
            <a:off x="2224193" y="3343704"/>
            <a:ext cx="1673400" cy="2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2250" lIns="84500" spcFirstLastPara="1" rIns="84500" wrap="square" tIns="4225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109"/>
              </a:spcBef>
              <a:spcAft>
                <a:spcPts val="1109"/>
              </a:spcAft>
              <a:buSzPts val="1017"/>
              <a:buNone/>
            </a:pPr>
            <a:r>
              <a:rPr b="1" lang="en-US" sz="878">
                <a:solidFill>
                  <a:srgbClr val="319DD8"/>
                </a:solidFill>
                <a:latin typeface="Inter"/>
                <a:ea typeface="Inter"/>
                <a:cs typeface="Inter"/>
                <a:sym typeface="Inter"/>
              </a:rPr>
              <a:t>Coordenador do LabChain</a:t>
            </a:r>
            <a:endParaRPr b="1" sz="878">
              <a:solidFill>
                <a:srgbClr val="319DD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7" name="Google Shape;207;g3cb390cd0f4_0_80"/>
          <p:cNvSpPr/>
          <p:nvPr/>
        </p:nvSpPr>
        <p:spPr>
          <a:xfrm>
            <a:off x="5116848" y="1243568"/>
            <a:ext cx="1935600" cy="2410800"/>
          </a:xfrm>
          <a:prstGeom prst="roundRect">
            <a:avLst>
              <a:gd fmla="val 8000" name="adj"/>
            </a:avLst>
          </a:prstGeom>
          <a:solidFill>
            <a:srgbClr val="FFFFFF"/>
          </a:solidFill>
          <a:ln>
            <a:noFill/>
          </a:ln>
          <a:effectLst>
            <a:outerShdw blurRad="316969" rotWithShape="0" dir="5220000" dist="70438">
              <a:srgbClr val="C2BAEA">
                <a:alpha val="29000"/>
              </a:srgbClr>
            </a:outerShdw>
          </a:effectLst>
        </p:spPr>
        <p:txBody>
          <a:bodyPr anchorCtr="0" anchor="ctr" bIns="42250" lIns="84500" spcFirstLastPara="1" rIns="84500" wrap="square" tIns="422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756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8" name="Google Shape;208;g3cb390cd0f4_0_80"/>
          <p:cNvSpPr txBox="1"/>
          <p:nvPr/>
        </p:nvSpPr>
        <p:spPr>
          <a:xfrm>
            <a:off x="5190937" y="3161827"/>
            <a:ext cx="1777500" cy="2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2250" lIns="84500" spcFirstLastPara="1" rIns="84500" wrap="square" tIns="422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70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Ana Klyssia Vasconcelos</a:t>
            </a:r>
            <a:endParaRPr b="1" sz="970">
              <a:solidFill>
                <a:srgbClr val="195D8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9" name="Google Shape;209;g3cb390cd0f4_0_80"/>
          <p:cNvSpPr txBox="1"/>
          <p:nvPr/>
        </p:nvSpPr>
        <p:spPr>
          <a:xfrm>
            <a:off x="5196156" y="3343838"/>
            <a:ext cx="1451100" cy="2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2250" lIns="84500" spcFirstLastPara="1" rIns="84500" wrap="square" tIns="4225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109"/>
              </a:spcBef>
              <a:spcAft>
                <a:spcPts val="1109"/>
              </a:spcAft>
              <a:buSzPts val="1017"/>
              <a:buNone/>
            </a:pPr>
            <a:r>
              <a:rPr b="1" lang="en-US" sz="878">
                <a:solidFill>
                  <a:srgbClr val="319DD8"/>
                </a:solidFill>
                <a:latin typeface="Inter"/>
                <a:ea typeface="Inter"/>
                <a:cs typeface="Inter"/>
                <a:sym typeface="Inter"/>
              </a:rPr>
              <a:t>Doutoranda</a:t>
            </a:r>
            <a:endParaRPr b="1" sz="878">
              <a:solidFill>
                <a:srgbClr val="319DD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0" name="Google Shape;210;g3cb390cd0f4_0_80"/>
          <p:cNvSpPr/>
          <p:nvPr/>
        </p:nvSpPr>
        <p:spPr>
          <a:xfrm>
            <a:off x="5126661" y="4036050"/>
            <a:ext cx="1935600" cy="2410500"/>
          </a:xfrm>
          <a:prstGeom prst="roundRect">
            <a:avLst>
              <a:gd fmla="val 8000" name="adj"/>
            </a:avLst>
          </a:prstGeom>
          <a:solidFill>
            <a:srgbClr val="FFFFFF"/>
          </a:solidFill>
          <a:ln>
            <a:noFill/>
          </a:ln>
          <a:effectLst>
            <a:outerShdw blurRad="316969" rotWithShape="0" dir="5220000" dist="70438">
              <a:srgbClr val="C2BAEA">
                <a:alpha val="29000"/>
              </a:srgbClr>
            </a:outerShdw>
          </a:effectLst>
        </p:spPr>
        <p:txBody>
          <a:bodyPr anchorCtr="0" anchor="ctr" bIns="42250" lIns="84500" spcFirstLastPara="1" rIns="84500" wrap="square" tIns="422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756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1" name="Google Shape;211;g3cb390cd0f4_0_80"/>
          <p:cNvSpPr txBox="1"/>
          <p:nvPr/>
        </p:nvSpPr>
        <p:spPr>
          <a:xfrm>
            <a:off x="5200752" y="5891213"/>
            <a:ext cx="1777500" cy="2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2250" lIns="84500" spcFirstLastPara="1" rIns="84500" wrap="square" tIns="422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70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Pamella Soares</a:t>
            </a:r>
            <a:endParaRPr b="1" sz="970">
              <a:solidFill>
                <a:srgbClr val="195D8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2" name="Google Shape;212;g3cb390cd0f4_0_80"/>
          <p:cNvSpPr txBox="1"/>
          <p:nvPr/>
        </p:nvSpPr>
        <p:spPr>
          <a:xfrm>
            <a:off x="5205971" y="6054607"/>
            <a:ext cx="1451100" cy="2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2250" lIns="84500" spcFirstLastPara="1" rIns="84500" wrap="square" tIns="4225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109"/>
              </a:spcBef>
              <a:spcAft>
                <a:spcPts val="1109"/>
              </a:spcAft>
              <a:buSzPts val="1017"/>
              <a:buNone/>
            </a:pPr>
            <a:r>
              <a:rPr b="1" lang="en-US" sz="878">
                <a:solidFill>
                  <a:srgbClr val="319DD8"/>
                </a:solidFill>
                <a:latin typeface="Inter"/>
                <a:ea typeface="Inter"/>
                <a:cs typeface="Inter"/>
                <a:sym typeface="Inter"/>
              </a:rPr>
              <a:t>Doutoranda</a:t>
            </a:r>
            <a:endParaRPr b="1" sz="878">
              <a:solidFill>
                <a:srgbClr val="319DD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3" name="Google Shape;213;g3cb390cd0f4_0_80"/>
          <p:cNvSpPr/>
          <p:nvPr/>
        </p:nvSpPr>
        <p:spPr>
          <a:xfrm>
            <a:off x="8083901" y="4036225"/>
            <a:ext cx="1935600" cy="2410500"/>
          </a:xfrm>
          <a:prstGeom prst="roundRect">
            <a:avLst>
              <a:gd fmla="val 8000" name="adj"/>
            </a:avLst>
          </a:prstGeom>
          <a:solidFill>
            <a:srgbClr val="FFFFFF"/>
          </a:solidFill>
          <a:ln>
            <a:noFill/>
          </a:ln>
          <a:effectLst>
            <a:outerShdw blurRad="316969" rotWithShape="0" dir="5220000" dist="70438">
              <a:srgbClr val="C2BAEA">
                <a:alpha val="29000"/>
              </a:srgbClr>
            </a:outerShdw>
          </a:effectLst>
        </p:spPr>
        <p:txBody>
          <a:bodyPr anchorCtr="0" anchor="ctr" bIns="42250" lIns="84500" spcFirstLastPara="1" rIns="84500" wrap="square" tIns="422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756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4" name="Google Shape;214;g3cb390cd0f4_0_80"/>
          <p:cNvSpPr txBox="1"/>
          <p:nvPr/>
        </p:nvSpPr>
        <p:spPr>
          <a:xfrm>
            <a:off x="8157993" y="5891388"/>
            <a:ext cx="1777500" cy="2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2250" lIns="84500" spcFirstLastPara="1" rIns="84500" wrap="square" tIns="422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70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Raphael Saraiva</a:t>
            </a:r>
            <a:endParaRPr b="1" sz="970">
              <a:solidFill>
                <a:srgbClr val="195D8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5" name="Google Shape;215;g3cb390cd0f4_0_80"/>
          <p:cNvSpPr txBox="1"/>
          <p:nvPr/>
        </p:nvSpPr>
        <p:spPr>
          <a:xfrm>
            <a:off x="8163213" y="6054782"/>
            <a:ext cx="1451100" cy="2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2250" lIns="84500" spcFirstLastPara="1" rIns="84500" wrap="square" tIns="4225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109"/>
              </a:spcBef>
              <a:spcAft>
                <a:spcPts val="1109"/>
              </a:spcAft>
              <a:buSzPts val="1017"/>
              <a:buNone/>
            </a:pPr>
            <a:r>
              <a:rPr b="1" lang="en-US" sz="878">
                <a:solidFill>
                  <a:srgbClr val="319DD8"/>
                </a:solidFill>
                <a:latin typeface="Inter"/>
                <a:ea typeface="Inter"/>
                <a:cs typeface="Inter"/>
                <a:sym typeface="Inter"/>
              </a:rPr>
              <a:t>Doutorando</a:t>
            </a:r>
            <a:endParaRPr b="1" sz="878">
              <a:solidFill>
                <a:srgbClr val="319DD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6" name="Google Shape;216;g3cb390cd0f4_0_80"/>
          <p:cNvSpPr/>
          <p:nvPr/>
        </p:nvSpPr>
        <p:spPr>
          <a:xfrm>
            <a:off x="8078882" y="1243583"/>
            <a:ext cx="1935600" cy="2410800"/>
          </a:xfrm>
          <a:prstGeom prst="roundRect">
            <a:avLst>
              <a:gd fmla="val 8000" name="adj"/>
            </a:avLst>
          </a:prstGeom>
          <a:solidFill>
            <a:srgbClr val="FFFFFF"/>
          </a:solidFill>
          <a:ln>
            <a:noFill/>
          </a:ln>
          <a:effectLst>
            <a:outerShdw blurRad="316969" rotWithShape="0" dir="5220000" dist="70438">
              <a:srgbClr val="C2BAEA">
                <a:alpha val="29000"/>
              </a:srgbClr>
            </a:outerShdw>
          </a:effectLst>
        </p:spPr>
        <p:txBody>
          <a:bodyPr anchorCtr="0" anchor="ctr" bIns="42250" lIns="84500" spcFirstLastPara="1" rIns="84500" wrap="square" tIns="422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756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7" name="Google Shape;217;g3cb390cd0f4_0_80"/>
          <p:cNvSpPr txBox="1"/>
          <p:nvPr/>
        </p:nvSpPr>
        <p:spPr>
          <a:xfrm>
            <a:off x="8152971" y="3161842"/>
            <a:ext cx="1777500" cy="2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2250" lIns="84500" spcFirstLastPara="1" rIns="84500" wrap="square" tIns="422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970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Karla Haryanna</a:t>
            </a:r>
            <a:endParaRPr b="1" sz="970">
              <a:solidFill>
                <a:srgbClr val="195D8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8" name="Google Shape;218;g3cb390cd0f4_0_80"/>
          <p:cNvSpPr txBox="1"/>
          <p:nvPr/>
        </p:nvSpPr>
        <p:spPr>
          <a:xfrm>
            <a:off x="8158191" y="3343853"/>
            <a:ext cx="1451100" cy="2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2250" lIns="84500" spcFirstLastPara="1" rIns="84500" wrap="square" tIns="4225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109"/>
              </a:spcBef>
              <a:spcAft>
                <a:spcPts val="1109"/>
              </a:spcAft>
              <a:buSzPts val="1017"/>
              <a:buNone/>
            </a:pPr>
            <a:r>
              <a:rPr b="1" lang="en-US" sz="878">
                <a:solidFill>
                  <a:srgbClr val="319DD8"/>
                </a:solidFill>
                <a:latin typeface="Inter"/>
                <a:ea typeface="Inter"/>
                <a:cs typeface="Inter"/>
                <a:sym typeface="Inter"/>
              </a:rPr>
              <a:t>Doutoranda</a:t>
            </a:r>
            <a:endParaRPr b="1" sz="878">
              <a:solidFill>
                <a:srgbClr val="319DD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9" name="Google Shape;219;g3cb390cd0f4_0_80"/>
          <p:cNvSpPr/>
          <p:nvPr/>
        </p:nvSpPr>
        <p:spPr>
          <a:xfrm>
            <a:off x="2144871" y="4036050"/>
            <a:ext cx="1935600" cy="2410500"/>
          </a:xfrm>
          <a:prstGeom prst="roundRect">
            <a:avLst>
              <a:gd fmla="val 8000" name="adj"/>
            </a:avLst>
          </a:prstGeom>
          <a:solidFill>
            <a:srgbClr val="FFFFFF"/>
          </a:solidFill>
          <a:ln>
            <a:noFill/>
          </a:ln>
          <a:effectLst>
            <a:outerShdw blurRad="316969" rotWithShape="0" dir="5220000" dist="70438">
              <a:srgbClr val="C2BAEA">
                <a:alpha val="29000"/>
              </a:srgbClr>
            </a:outerShdw>
          </a:effectLst>
        </p:spPr>
        <p:txBody>
          <a:bodyPr anchorCtr="0" anchor="ctr" bIns="42250" lIns="84500" spcFirstLastPara="1" rIns="84500" wrap="square" tIns="422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756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0" name="Google Shape;220;g3cb390cd0f4_0_80"/>
          <p:cNvSpPr txBox="1"/>
          <p:nvPr/>
        </p:nvSpPr>
        <p:spPr>
          <a:xfrm>
            <a:off x="2218959" y="5891213"/>
            <a:ext cx="1777500" cy="2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2250" lIns="84500" spcFirstLastPara="1" rIns="84500" wrap="square" tIns="422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70">
                <a:solidFill>
                  <a:srgbClr val="195D82"/>
                </a:solidFill>
                <a:latin typeface="Inter"/>
                <a:ea typeface="Inter"/>
                <a:cs typeface="Inter"/>
                <a:sym typeface="Inter"/>
              </a:rPr>
              <a:t>Lúcio Cauper</a:t>
            </a:r>
            <a:endParaRPr b="1" sz="970">
              <a:solidFill>
                <a:srgbClr val="195D8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1" name="Google Shape;221;g3cb390cd0f4_0_80"/>
          <p:cNvSpPr txBox="1"/>
          <p:nvPr/>
        </p:nvSpPr>
        <p:spPr>
          <a:xfrm>
            <a:off x="2224179" y="6054607"/>
            <a:ext cx="1451100" cy="2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2250" lIns="84500" spcFirstLastPara="1" rIns="84500" wrap="square" tIns="4225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109"/>
              </a:spcBef>
              <a:spcAft>
                <a:spcPts val="1109"/>
              </a:spcAft>
              <a:buSzPts val="1017"/>
              <a:buNone/>
            </a:pPr>
            <a:r>
              <a:rPr b="1" lang="en-US" sz="878">
                <a:solidFill>
                  <a:srgbClr val="319DD8"/>
                </a:solidFill>
                <a:latin typeface="Inter"/>
                <a:ea typeface="Inter"/>
                <a:cs typeface="Inter"/>
                <a:sym typeface="Inter"/>
              </a:rPr>
              <a:t>Mestrando</a:t>
            </a:r>
            <a:endParaRPr b="1" sz="878">
              <a:solidFill>
                <a:srgbClr val="319DD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22" name="Google Shape;222;g3cb390cd0f4_0_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4617" y="1407952"/>
            <a:ext cx="1609500" cy="1609500"/>
          </a:xfrm>
          <a:prstGeom prst="roundRect">
            <a:avLst>
              <a:gd fmla="val 12163" name="adj"/>
            </a:avLst>
          </a:prstGeom>
          <a:noFill/>
          <a:ln>
            <a:noFill/>
          </a:ln>
        </p:spPr>
      </p:pic>
      <p:pic>
        <p:nvPicPr>
          <p:cNvPr id="223" name="Google Shape;223;g3cb390cd0f4_0_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01011" y="4203703"/>
            <a:ext cx="1587000" cy="1615500"/>
          </a:xfrm>
          <a:prstGeom prst="roundRect">
            <a:avLst>
              <a:gd fmla="val 12569" name="adj"/>
            </a:avLst>
          </a:prstGeom>
          <a:noFill/>
          <a:ln>
            <a:noFill/>
          </a:ln>
        </p:spPr>
      </p:pic>
      <p:pic>
        <p:nvPicPr>
          <p:cNvPr id="224" name="Google Shape;224;g3cb390cd0f4_0_80"/>
          <p:cNvPicPr preferRelativeResize="0"/>
          <p:nvPr/>
        </p:nvPicPr>
        <p:blipFill rotWithShape="1">
          <a:blip r:embed="rId6">
            <a:alphaModFix/>
          </a:blip>
          <a:srcRect b="0" l="0" r="5168" t="3100"/>
          <a:stretch/>
        </p:blipFill>
        <p:spPr>
          <a:xfrm>
            <a:off x="8258248" y="4212578"/>
            <a:ext cx="1587000" cy="1598100"/>
          </a:xfrm>
          <a:prstGeom prst="roundRect">
            <a:avLst>
              <a:gd fmla="val 11881" name="adj"/>
            </a:avLst>
          </a:prstGeom>
          <a:noFill/>
          <a:ln>
            <a:noFill/>
          </a:ln>
        </p:spPr>
      </p:pic>
      <p:pic>
        <p:nvPicPr>
          <p:cNvPr id="225" name="Google Shape;225;g3cb390cd0f4_0_80" title="lucio.jpg"/>
          <p:cNvPicPr preferRelativeResize="0"/>
          <p:nvPr/>
        </p:nvPicPr>
        <p:blipFill rotWithShape="1">
          <a:blip r:embed="rId7">
            <a:alphaModFix/>
          </a:blip>
          <a:srcRect b="12507" l="0" r="0" t="11963"/>
          <a:stretch/>
        </p:blipFill>
        <p:spPr>
          <a:xfrm>
            <a:off x="2324229" y="4212403"/>
            <a:ext cx="1587000" cy="1598100"/>
          </a:xfrm>
          <a:prstGeom prst="roundRect">
            <a:avLst>
              <a:gd fmla="val 13855" name="adj"/>
            </a:avLst>
          </a:prstGeom>
          <a:noFill/>
          <a:ln>
            <a:noFill/>
          </a:ln>
        </p:spPr>
      </p:pic>
      <p:pic>
        <p:nvPicPr>
          <p:cNvPr id="226" name="Google Shape;226;g3cb390cd0f4_0_80"/>
          <p:cNvPicPr preferRelativeResize="0"/>
          <p:nvPr/>
        </p:nvPicPr>
        <p:blipFill>
          <a:blip r:embed="rId8">
            <a:alphaModFix amt="49000"/>
          </a:blip>
          <a:stretch>
            <a:fillRect/>
          </a:stretch>
        </p:blipFill>
        <p:spPr>
          <a:xfrm>
            <a:off x="213850" y="6270200"/>
            <a:ext cx="1099814" cy="3469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3cb390cd0f4_0_80"/>
          <p:cNvSpPr txBox="1"/>
          <p:nvPr>
            <p:ph idx="12" type="sldNum"/>
          </p:nvPr>
        </p:nvSpPr>
        <p:spPr>
          <a:xfrm>
            <a:off x="9941788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8" name="Google Shape;228;g3cb390cd0f4_0_80"/>
          <p:cNvPicPr preferRelativeResize="0"/>
          <p:nvPr/>
        </p:nvPicPr>
        <p:blipFill rotWithShape="1">
          <a:blip r:embed="rId9">
            <a:alphaModFix/>
          </a:blip>
          <a:srcRect b="35397" l="0" r="0" t="5388"/>
          <a:stretch/>
        </p:blipFill>
        <p:spPr>
          <a:xfrm>
            <a:off x="8257125" y="1407950"/>
            <a:ext cx="1553100" cy="1609500"/>
          </a:xfrm>
          <a:prstGeom prst="roundRect">
            <a:avLst>
              <a:gd fmla="val 11566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cb390cd0f4_0_308"/>
          <p:cNvSpPr/>
          <p:nvPr/>
        </p:nvSpPr>
        <p:spPr>
          <a:xfrm>
            <a:off x="-26" y="0"/>
            <a:ext cx="12189000" cy="6858000"/>
          </a:xfrm>
          <a:prstGeom prst="rect">
            <a:avLst/>
          </a:prstGeom>
          <a:gradFill>
            <a:gsLst>
              <a:gs pos="0">
                <a:srgbClr val="195D82"/>
              </a:gs>
              <a:gs pos="40000">
                <a:srgbClr val="2486BC"/>
              </a:gs>
              <a:gs pos="100000">
                <a:srgbClr val="7663CF"/>
              </a:gs>
            </a:gsLst>
            <a:lin ang="8100019" scaled="0"/>
          </a:gradFill>
          <a:ln>
            <a:noFill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g3cb390cd0f4_0_308"/>
          <p:cNvSpPr txBox="1"/>
          <p:nvPr/>
        </p:nvSpPr>
        <p:spPr>
          <a:xfrm>
            <a:off x="921463" y="2120725"/>
            <a:ext cx="4588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9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Laboratório de Pesquisa em Blockchain e suas Aplicações</a:t>
            </a:r>
            <a:endParaRPr sz="16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5" name="Google Shape;235;g3cb390cd0f4_0_308"/>
          <p:cNvSpPr txBox="1"/>
          <p:nvPr/>
        </p:nvSpPr>
        <p:spPr>
          <a:xfrm>
            <a:off x="7807638" y="5775187"/>
            <a:ext cx="13293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950" u="none" cap="none" strike="noStrike">
                <a:solidFill>
                  <a:srgbClr val="DDEBF7"/>
                </a:solidFill>
                <a:latin typeface="Inter"/>
                <a:ea typeface="Inter"/>
                <a:cs typeface="Inter"/>
                <a:sym typeface="Inter"/>
              </a:rPr>
              <a:t>NC2A</a:t>
            </a:r>
            <a:endParaRPr sz="33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36" name="Google Shape;236;g3cb390cd0f4_0_308" title="logo_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1463" y="1055200"/>
            <a:ext cx="2501575" cy="790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g3cb390cd0f4_0_3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2013" y="5544938"/>
            <a:ext cx="1225276" cy="100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g3cb390cd0f4_0_308"/>
          <p:cNvPicPr preferRelativeResize="0"/>
          <p:nvPr/>
        </p:nvPicPr>
        <p:blipFill rotWithShape="1">
          <a:blip r:embed="rId5">
            <a:alphaModFix/>
          </a:blip>
          <a:srcRect b="0" l="4100" r="25797" t="0"/>
          <a:stretch/>
        </p:blipFill>
        <p:spPr>
          <a:xfrm>
            <a:off x="4791675" y="5518650"/>
            <a:ext cx="2501576" cy="105937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g3cb390cd0f4_0_308"/>
          <p:cNvSpPr/>
          <p:nvPr/>
        </p:nvSpPr>
        <p:spPr>
          <a:xfrm>
            <a:off x="7845550" y="1105986"/>
            <a:ext cx="3200400" cy="3717900"/>
          </a:xfrm>
          <a:prstGeom prst="roundRect">
            <a:avLst>
              <a:gd fmla="val 8000" name="adj"/>
            </a:avLst>
          </a:prstGeom>
          <a:solidFill>
            <a:srgbClr val="FFFFFF">
              <a:alpha val="20000"/>
            </a:srgbClr>
          </a:solidFill>
          <a:ln>
            <a:noFill/>
          </a:ln>
          <a:effectLst>
            <a:outerShdw blurRad="40000" rotWithShape="0" dir="5400000" dist="23000">
              <a:srgbClr val="C2BAEA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.png" id="240" name="Google Shape;240;g3cb390cd0f4_0_30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074152" y="1334590"/>
            <a:ext cx="2743200" cy="27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g3cb390cd0f4_0_308"/>
          <p:cNvSpPr txBox="1"/>
          <p:nvPr/>
        </p:nvSpPr>
        <p:spPr>
          <a:xfrm>
            <a:off x="7845552" y="4169230"/>
            <a:ext cx="3200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labchain-uece.github.io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242" name="Google Shape;242;g3cb390cd0f4_0_308"/>
          <p:cNvSpPr txBox="1"/>
          <p:nvPr/>
        </p:nvSpPr>
        <p:spPr>
          <a:xfrm>
            <a:off x="7845552" y="4443550"/>
            <a:ext cx="32004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Acesse o site do laboratório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243" name="Google Shape;243;g3cb390cd0f4_0_308"/>
          <p:cNvSpPr txBox="1"/>
          <p:nvPr/>
        </p:nvSpPr>
        <p:spPr>
          <a:xfrm>
            <a:off x="921463" y="4061375"/>
            <a:ext cx="5066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labchain@uece.br</a:t>
            </a:r>
            <a:endParaRPr b="1" sz="2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4" name="Google Shape;244;g3cb390cd0f4_0_308"/>
          <p:cNvSpPr txBox="1"/>
          <p:nvPr/>
        </p:nvSpPr>
        <p:spPr>
          <a:xfrm>
            <a:off x="921463" y="4469881"/>
            <a:ext cx="5066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7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Sala 16, NC2A Térreo — UECE, Fortaleza – CE</a:t>
            </a:r>
            <a:endParaRPr sz="2000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</cp:coreProperties>
</file>